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8" r:id="rId1"/>
  </p:sldMasterIdLst>
  <p:sldIdLst>
    <p:sldId id="256" r:id="rId2"/>
    <p:sldId id="257" r:id="rId3"/>
    <p:sldId id="266" r:id="rId4"/>
    <p:sldId id="271" r:id="rId5"/>
    <p:sldId id="272" r:id="rId6"/>
    <p:sldId id="273" r:id="rId7"/>
    <p:sldId id="267" r:id="rId8"/>
    <p:sldId id="258" r:id="rId9"/>
    <p:sldId id="262" r:id="rId10"/>
    <p:sldId id="268" r:id="rId11"/>
    <p:sldId id="269" r:id="rId12"/>
    <p:sldId id="270" r:id="rId13"/>
    <p:sldId id="274" r:id="rId14"/>
  </p:sldIdLst>
  <p:sldSz cx="12192000" cy="6858000"/>
  <p:notesSz cx="6761163" cy="98821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3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3F103-BC34-4FE4-A40E-EDDEECFDA5D0}" type="datetimeFigureOut">
              <a:rPr lang="en-US" smtClean="0"/>
              <a:pPr/>
              <a:t>12/17/2025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297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12/17/2025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16782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12/17/2025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5264248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385828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12/17/2025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65793257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5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12/17/2025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928949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12/17/2025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0714860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E451C3-0FF4-47C4-B829-773ADF60F88C}" type="datetimeFigureOut">
              <a:rPr lang="en-US" smtClean="0"/>
              <a:t>12/17/2025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19519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6D93-FCAC-47E0-A2EE-787E62CA814C}" type="datetimeFigureOut">
              <a:rPr lang="en-US" smtClean="0"/>
              <a:t>12/17/2025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20153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A879A6-0FD0-4734-A311-86BFCA472E6E}" type="datetimeFigureOut">
              <a:rPr lang="en-US" smtClean="0"/>
              <a:t>12/17/2025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638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9CA7B-DFD4-44B5-8C60-D14B8CD1FB59}" type="datetimeFigureOut">
              <a:rPr lang="en-US" smtClean="0"/>
              <a:t>12/17/2025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4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4E6425-0181-43F2-84FC-787E803FD2F8}" type="datetimeFigureOut">
              <a:rPr lang="en-US" smtClean="0"/>
              <a:t>12/17/2025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963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B8791-F1B0-41E7-B7FD-A781E65C4266}" type="datetimeFigureOut">
              <a:rPr lang="en-US" smtClean="0"/>
              <a:t>12/17/2025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948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D63B2-E120-4ED8-B27B-C685F510A5FE}" type="datetimeFigureOut">
              <a:rPr lang="en-US" smtClean="0"/>
              <a:t>12/17/2025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43973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18ACC-A947-437B-A130-35BD54FDF1E9}" type="datetimeFigureOut">
              <a:rPr lang="en-US" smtClean="0"/>
              <a:t>12/17/2025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213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D7E02-BCB8-4D50-A234-369438C08659}" type="datetimeFigureOut">
              <a:rPr lang="en-US" smtClean="0"/>
              <a:t>12/17/2025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3819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86A4C-8E40-4F87-A4F0-01A0687C5742}" type="datetimeFigureOut">
              <a:rPr lang="en-US" smtClean="0"/>
              <a:t>12/17/2025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488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72C73-2D91-4E12-BA25-F0AA0C03599B}" type="datetimeFigureOut">
              <a:rPr lang="en-US" smtClean="0"/>
              <a:t>12/17/2025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7181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0000"/>
                  <a:lumOff val="40000"/>
                  <a:alpha val="7000"/>
                </a:schemeClr>
              </a:gs>
              <a:gs pos="69000">
                <a:schemeClr val="accent1">
                  <a:lumMod val="60000"/>
                  <a:lumOff val="40000"/>
                  <a:alpha val="0"/>
                </a:schemeClr>
              </a:gs>
              <a:gs pos="36000">
                <a:schemeClr val="accent1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13"/>
          <a:stretch/>
        </p:blipFill>
        <p:spPr>
          <a:xfrm>
            <a:off x="8000197" y="0"/>
            <a:ext cx="1603387" cy="1143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199"/>
          <a:stretch/>
        </p:blipFill>
        <p:spPr>
          <a:xfrm>
            <a:off x="8609012" y="6092866"/>
            <a:ext cx="993734" cy="76513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2BE451C3-0FF4-47C4-B829-773ADF60F88C}" type="datetimeFigureOut">
              <a:rPr lang="en-US" smtClean="0"/>
              <a:t>12/17/2025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67655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  <p:sldLayoutId id="2147483860" r:id="rId12"/>
    <p:sldLayoutId id="2147483861" r:id="rId13"/>
    <p:sldLayoutId id="2147483862" r:id="rId14"/>
    <p:sldLayoutId id="2147483863" r:id="rId15"/>
    <p:sldLayoutId id="2147483864" r:id="rId16"/>
    <p:sldLayoutId id="2147483865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5A56737583FE48A83999F55AF1A4BC2ABB91622EB157496EB8A97C0F850B22147A273E739638A6C81E2509D53533FB53B945D1D3777D328BSCh0L" TargetMode="External"/><Relationship Id="rId2" Type="http://schemas.openxmlformats.org/officeDocument/2006/relationships/hyperlink" Target="consultantplus://offline/ref=5A56737583FE48A83999F55AF1A4BC2ABB91622EB157496EB8A97C0F850B22147A273E73963AA0C3142509D53533FB53B945D1D3777D328BSCh0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5A56737583FE48A83999F55AF1A4BC2ABB91622EB157496EB8A97C0F850B22147A273E739638A6C81E2509D53533FB53B945D1D3777D328BSCh0L" TargetMode="External"/><Relationship Id="rId2" Type="http://schemas.openxmlformats.org/officeDocument/2006/relationships/hyperlink" Target="consultantplus://offline/ref=5A56737583FE48A83999F55AF1A4BC2ABB91622EB157496EB8A97C0F850B22147A273E73963AA0C3142509D53533FB53B945D1D3777D328BSCh0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8623" y="1618245"/>
            <a:ext cx="9513115" cy="2971801"/>
          </a:xfrm>
        </p:spPr>
        <p:txBody>
          <a:bodyPr anchor="ctr">
            <a:noAutofit/>
          </a:bodyPr>
          <a:lstStyle/>
          <a:p>
            <a:pPr algn="ctr"/>
            <a:r>
              <a:rPr lang="ru-RU" sz="4200" b="1" dirty="0"/>
              <a:t>Годовой отчет </a:t>
            </a:r>
            <a:br>
              <a:rPr lang="ru-RU" sz="4200" b="1" dirty="0"/>
            </a:br>
            <a:r>
              <a:rPr lang="ru-RU" sz="4200" b="1" dirty="0"/>
              <a:t>по трансфузиологии    </a:t>
            </a:r>
            <a:br>
              <a:rPr lang="en-US" sz="4200" b="1" dirty="0"/>
            </a:br>
            <a:r>
              <a:rPr lang="ru-RU" sz="4200" b="1" dirty="0"/>
              <a:t>2025</a:t>
            </a:r>
            <a:r>
              <a:rPr lang="en-US" sz="4200" b="1" dirty="0"/>
              <a:t> </a:t>
            </a:r>
            <a:r>
              <a:rPr lang="ru-RU" sz="4200" b="1" dirty="0"/>
              <a:t>г.</a:t>
            </a:r>
            <a:endParaRPr lang="ru-RU" sz="4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23364" y="5510243"/>
            <a:ext cx="9933657" cy="1947333"/>
          </a:xfrm>
        </p:spPr>
        <p:txBody>
          <a:bodyPr/>
          <a:lstStyle/>
          <a:p>
            <a:pPr algn="l"/>
            <a:r>
              <a:rPr lang="ru-RU" sz="1800" b="1" dirty="0"/>
              <a:t>Заместитель главного врача по </a:t>
            </a:r>
          </a:p>
          <a:p>
            <a:pPr algn="l"/>
            <a:r>
              <a:rPr lang="ru-RU" sz="1800" b="1" dirty="0"/>
              <a:t> медицинской части   ГКУЗ «КСПК»  	   		                  А.А. Васильченко </a:t>
            </a:r>
            <a:r>
              <a:rPr lang="en-US" sz="1800" b="1" dirty="0"/>
              <a:t>								</a:t>
            </a:r>
            <a:r>
              <a:rPr lang="en-US" b="1" dirty="0"/>
              <a:t>					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5663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effectLst/>
              </a:rPr>
              <a:t>Отчет о гемотрансфузионной терапии за год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6900" indent="0">
              <a:buNone/>
            </a:pPr>
            <a:r>
              <a:rPr lang="ru-RU" dirty="0">
                <a:effectLst/>
              </a:rPr>
              <a:t>ФИО врача клинической лабораторной  диагностики, ответственного за проведение изосерологических исследований_______________________________________________________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№ и дата приказа о назначении ответственным_________________________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Количество ф- лаборантов, допущенных к проведению изосерологических исследований___________________________________________________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Количество населения в районе обслуживания__________________________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Количество коек в районе обслуживания_______________________________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Хирургических__________                        Терапевтических_____________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Гинекологических______________           Туберкулезных_______________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Родильных________________                    Онкологических_____________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Инфекционных____________                     Детских____________________    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                             </a:t>
            </a:r>
          </a:p>
          <a:p>
            <a:pPr marL="3690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42116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effectLst/>
              </a:rPr>
              <a:t>Отчет о гемотрансфузионной терапии за год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900" indent="0">
              <a:buNone/>
            </a:pPr>
            <a:r>
              <a:rPr lang="en-US" dirty="0">
                <a:effectLst/>
              </a:rPr>
              <a:t>II</a:t>
            </a:r>
            <a:r>
              <a:rPr lang="ru-RU" dirty="0">
                <a:effectLst/>
              </a:rPr>
              <a:t>. Использование компонентов крови:</a:t>
            </a:r>
          </a:p>
          <a:p>
            <a:pPr marL="3690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8951551"/>
              </p:ext>
            </p:extLst>
          </p:nvPr>
        </p:nvGraphicFramePr>
        <p:xfrm>
          <a:off x="1014463" y="2698016"/>
          <a:ext cx="9836421" cy="313841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{D7AC3CCA-C797-4891-BE02-D94E43425B78}</a:tableStyleId>
              </a:tblPr>
              <a:tblGrid>
                <a:gridCol w="31641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029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05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198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1890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591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Наименование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err="1">
                          <a:effectLst/>
                        </a:rPr>
                        <a:t>трансфузионной</a:t>
                      </a:r>
                      <a:r>
                        <a:rPr lang="ru-RU" sz="900" dirty="0">
                          <a:effectLst/>
                        </a:rPr>
                        <a:t> среды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Получено из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Учреждений службы крови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Число больных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Число переливаний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Перелито (л)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09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94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2.Эритроцитсодержащие компоненты крови (л).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946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6.Карантинизированная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свежезамороженная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плазма (л).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7.Криопреципитат (доз)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8.Концентрат тромбоцитов из единицы крови (л.)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9. Концентрат тромбоцитов из единицы крови пулированный,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патогенредуцированный(л).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10.Концентрат тромбоцитов , полученный методом афереза лейкоредуцированный(л).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11. Концентрат тромбоцитов , полученный методом афереза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патогенредуцированный (л).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50910" marR="5091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75066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effectLst/>
              </a:rPr>
              <a:t>Отчет о гемотрансфузионной терапии за год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36900" indent="0">
              <a:buNone/>
            </a:pPr>
            <a:r>
              <a:rPr lang="ru-RU" dirty="0">
                <a:effectLst/>
              </a:rPr>
              <a:t>Заготовлено </a:t>
            </a:r>
            <a:r>
              <a:rPr lang="ru-RU" dirty="0" err="1">
                <a:effectLst/>
              </a:rPr>
              <a:t>аутокрови</a:t>
            </a:r>
            <a:r>
              <a:rPr lang="ru-RU" dirty="0">
                <a:effectLst/>
              </a:rPr>
              <a:t> (л)________________от__________________________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Перелито заготовленной </a:t>
            </a:r>
            <a:r>
              <a:rPr lang="ru-RU" dirty="0" err="1">
                <a:effectLst/>
              </a:rPr>
              <a:t>аутокрови</a:t>
            </a:r>
            <a:r>
              <a:rPr lang="ru-RU" dirty="0">
                <a:effectLst/>
              </a:rPr>
              <a:t> (л)_________________________________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Перелито заготовленной крови методом </a:t>
            </a:r>
            <a:r>
              <a:rPr lang="ru-RU" dirty="0" err="1">
                <a:effectLst/>
              </a:rPr>
              <a:t>реинфузии</a:t>
            </a:r>
            <a:r>
              <a:rPr lang="ru-RU" dirty="0">
                <a:effectLst/>
              </a:rPr>
              <a:t>(л)____________________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Количество операций , сопровождавшихся </a:t>
            </a:r>
            <a:r>
              <a:rPr lang="ru-RU" dirty="0" err="1">
                <a:effectLst/>
              </a:rPr>
              <a:t>реинфузией</a:t>
            </a:r>
            <a:r>
              <a:rPr lang="ru-RU" dirty="0">
                <a:effectLst/>
              </a:rPr>
              <a:t> 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Осложнения при переливании компонентов донорской  крови_______________________</a:t>
            </a:r>
            <a:endParaRPr lang="en-US" dirty="0">
              <a:effectLst/>
            </a:endParaRPr>
          </a:p>
          <a:p>
            <a:pPr marL="36900" indent="0">
              <a:buNone/>
            </a:pPr>
            <a:r>
              <a:rPr lang="en-US" sz="2300" dirty="0">
                <a:effectLst/>
              </a:rPr>
              <a:t>III</a:t>
            </a:r>
            <a:r>
              <a:rPr lang="ru-RU" sz="2300" dirty="0">
                <a:effectLst/>
              </a:rPr>
              <a:t>.Изосерологические исследования крови у пациентов: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Проведено исследований у пациентов: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1.По системе АВО_______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2.По системе резус :  резус фактор (Д)_____ Обратный фактор(с)_______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Фенотип________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3.Количество исследований на неполные антиэритроцитарные антитела___________ 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Число больных, у которых выявлены неполные антиэритроцитарные антитела___________________________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«__» _________2023 г.        Руководитель  МО_________________________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	                       Исполнитель_______________________________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36264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extLst>
              <a:ext uri="{FF2B5EF4-FFF2-40B4-BE49-F238E27FC236}">
                <a16:creationId xmlns:a16="http://schemas.microsoft.com/office/drawing/2014/main" id="{DEEB7CBA-B2FD-41E2-A2AA-E563401F48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14313"/>
            <a:ext cx="62865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13AAD23-9CA6-477B-A5E4-8453FC2105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50" y="214313"/>
            <a:ext cx="62865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391653A6-093E-49EC-A836-7172C73B911B}"/>
              </a:ext>
            </a:extLst>
          </p:cNvPr>
          <p:cNvSpPr txBox="1">
            <a:spLocks/>
          </p:cNvSpPr>
          <p:nvPr/>
        </p:nvSpPr>
        <p:spPr>
          <a:xfrm>
            <a:off x="1981200" y="5786438"/>
            <a:ext cx="8229600" cy="1071562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sz="2800" i="1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ea typeface="+mj-ea"/>
                <a:cs typeface="+mj-cs"/>
              </a:rPr>
              <a:t>Благодарю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1098570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effectLst/>
              </a:rPr>
              <a:t>         Представляемы</a:t>
            </a:r>
            <a:r>
              <a:rPr lang="en-US" b="1" dirty="0">
                <a:effectLst/>
              </a:rPr>
              <a:t>е</a:t>
            </a:r>
            <a:r>
              <a:rPr lang="ru-RU" b="1" dirty="0">
                <a:effectLst/>
              </a:rPr>
              <a:t> формы: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6900" lvl="0" indent="0">
              <a:buNone/>
            </a:pPr>
            <a:r>
              <a:rPr lang="ru-RU" sz="1200" b="1" dirty="0">
                <a:effectLst/>
              </a:rPr>
              <a:t>                                                                                Год закрываем 31 декабря</a:t>
            </a:r>
          </a:p>
          <a:p>
            <a:pPr marL="494100" lvl="0" indent="-457200">
              <a:buFont typeface="+mj-lt"/>
              <a:buAutoNum type="arabicPeriod"/>
            </a:pPr>
            <a:r>
              <a:rPr lang="ru-RU" sz="1400" b="1" dirty="0">
                <a:effectLst/>
              </a:rPr>
              <a:t>Форма  № 64 «Сведения о заготовке, хранении, клиническом использовании донорской крови и ее компонентов» Заполняем титульный лист,  (раздел 6 таблицы 6000 и 6100), последний лист с подписью руководителя и печатью медицинской организации. Объем донорской крови указывается в литрах с одним  знаком после запятой. Ячейки, отмеченные знаком  «Х» не заполнять.</a:t>
            </a:r>
            <a:endParaRPr lang="ru-RU" sz="1400" dirty="0">
              <a:effectLst/>
            </a:endParaRPr>
          </a:p>
          <a:p>
            <a:pPr marL="494100" lvl="0" indent="-457200">
              <a:buFont typeface="+mj-lt"/>
              <a:buAutoNum type="arabicPeriod"/>
            </a:pPr>
            <a:r>
              <a:rPr lang="ru-RU" sz="1400" b="1" dirty="0">
                <a:effectLst/>
              </a:rPr>
              <a:t>Пояснение к графе 9 «Утилизировано» таблицы 6000 формы  №64.</a:t>
            </a:r>
            <a:endParaRPr lang="ru-RU" sz="1400" dirty="0">
              <a:effectLst/>
            </a:endParaRPr>
          </a:p>
          <a:p>
            <a:pPr marL="494100" lvl="0" indent="-457200">
              <a:buFont typeface="+mj-lt"/>
              <a:buAutoNum type="arabicPeriod"/>
            </a:pPr>
            <a:r>
              <a:rPr lang="ru-RU" sz="1400" b="1" dirty="0">
                <a:effectLst/>
              </a:rPr>
              <a:t> Пояснение по строке 10 «Другое»  таблицы 6100  формы  № 64.</a:t>
            </a:r>
            <a:endParaRPr lang="ru-RU" sz="1400" dirty="0">
              <a:effectLst/>
            </a:endParaRPr>
          </a:p>
          <a:p>
            <a:pPr marL="494100" lvl="0" indent="-457200" fontAlgn="auto">
              <a:buFont typeface="+mj-lt"/>
              <a:buAutoNum type="arabicPeriod"/>
            </a:pPr>
            <a:r>
              <a:rPr lang="ru-RU" sz="1400" b="1" dirty="0">
                <a:effectLst/>
              </a:rPr>
              <a:t>Общее число реципиентов – физических лиц, которым в отчетном году проводились трансфузии компонентов донорской крови (без дублирования при всех госпитализациях в течение отчетного года). </a:t>
            </a:r>
            <a:endParaRPr lang="ru-RU" sz="1400" dirty="0">
              <a:effectLst/>
            </a:endParaRPr>
          </a:p>
          <a:p>
            <a:pPr marL="494100" lvl="0" indent="-457200">
              <a:buFont typeface="+mj-lt"/>
              <a:buAutoNum type="arabicPeriod"/>
            </a:pPr>
            <a:r>
              <a:rPr lang="ru-RU" sz="1400" b="1" dirty="0">
                <a:effectLst/>
              </a:rPr>
              <a:t>Таблица с информацией о медицинской организации, осуществляющей клиническое использование компонентов донорской крови.</a:t>
            </a:r>
          </a:p>
          <a:p>
            <a:pPr marL="494100" lvl="0" indent="-457200">
              <a:buFont typeface="+mj-lt"/>
              <a:buAutoNum type="arabicPeriod"/>
            </a:pPr>
            <a:r>
              <a:rPr lang="ru-RU" sz="1400" b="1" dirty="0"/>
              <a:t>Таблица 3200 формы №30.</a:t>
            </a:r>
          </a:p>
          <a:p>
            <a:pPr marL="494100" lvl="0" indent="-457200">
              <a:buAutoNum type="arabicPlain" startAt="7"/>
            </a:pPr>
            <a:r>
              <a:rPr lang="ru-RU" sz="1400" b="1" dirty="0">
                <a:effectLst/>
              </a:rPr>
              <a:t>Отчет о гемотрансфузионной терапии.</a:t>
            </a:r>
          </a:p>
          <a:p>
            <a:r>
              <a:rPr lang="ru-RU" sz="1400" dirty="0"/>
              <a:t>  Таблица 5600 «Аппараты  и оборудование службы переливания  крови»  формы №64  медицинскими   организациями   не заполняется</a:t>
            </a:r>
            <a:r>
              <a:rPr lang="ru-RU" sz="1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26916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effectLst/>
              </a:rPr>
              <a:t>6.2. КЛИНИЧЕСКОЕ ИСПОЛЬЗОВАНИЕ ЛЕКАРСТВЕННЫХ ПРЕПАРАТОВ, ПОЛУЧЕННЫХ ИЗ ПЛАЗМЫ КРОВИ ЧЕЛОВЕКА </a:t>
            </a:r>
            <a:br>
              <a:rPr lang="ru-RU" sz="2400" b="1" dirty="0">
                <a:effectLst/>
              </a:rPr>
            </a:br>
            <a:r>
              <a:rPr lang="ru-RU" sz="2400" b="1" dirty="0">
                <a:effectLst/>
              </a:rPr>
              <a:t>(заполнять в строго указанных единицах измерения)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1843193"/>
            <a:ext cx="8946541" cy="4195481"/>
          </a:xfrm>
        </p:spPr>
        <p:txBody>
          <a:bodyPr/>
          <a:lstStyle/>
          <a:p>
            <a:pPr marL="36900" indent="0">
              <a:buNone/>
            </a:pPr>
            <a:r>
              <a:rPr lang="ru-RU" sz="1200" dirty="0">
                <a:effectLst/>
              </a:rPr>
              <a:t>(6</a:t>
            </a:r>
            <a:r>
              <a:rPr lang="en-US" sz="1200" dirty="0">
                <a:effectLst/>
              </a:rPr>
              <a:t>1</a:t>
            </a:r>
            <a:r>
              <a:rPr lang="ru-RU" sz="1200" dirty="0">
                <a:effectLst/>
              </a:rPr>
              <a:t>00) 										</a:t>
            </a:r>
            <a:r>
              <a:rPr lang="ru-RU" sz="1200" dirty="0"/>
              <a:t>	</a:t>
            </a:r>
            <a:r>
              <a:rPr lang="ru-RU" sz="1200" dirty="0">
                <a:effectLst/>
              </a:rPr>
              <a:t>Коды по ОКЕИ: литр - </a:t>
            </a:r>
            <a:r>
              <a:rPr lang="ru-RU" sz="1200" u="sng" dirty="0">
                <a:effectLst/>
                <a:hlinkClick r:id="rId2" tooltip="&quot;ОК 015-94 (МК 002-97). Общероссийский классификатор единиц измерения&quot; (утв. Постановлением Госстандарта России от 26.12.1994 N 366) (ред. от 11.11.2020){КонсультантПлюс}"/>
              </a:rPr>
              <a:t>112</a:t>
            </a:r>
            <a:r>
              <a:rPr lang="ru-RU" sz="1200" dirty="0">
                <a:effectLst/>
              </a:rPr>
              <a:t>, единица – </a:t>
            </a:r>
            <a:r>
              <a:rPr lang="ru-RU" sz="1200" u="sng" dirty="0">
                <a:effectLst/>
                <a:hlinkClick r:id="rId3" tooltip="&quot;ОК 015-94 (МК 002-97). Общероссийский классификатор единиц измерения&quot; (утв. Постановлением Госстандарта России от 26.12.1994 N 366) (ред. от 11.11.2020){КонсультантПлюс}"/>
              </a:rPr>
              <a:t>642</a:t>
            </a:r>
            <a:endParaRPr lang="ru-RU" sz="1200" u="sng" dirty="0">
              <a:effectLst/>
            </a:endParaRPr>
          </a:p>
          <a:p>
            <a:pPr marL="36900" indent="0">
              <a:buNone/>
            </a:pPr>
            <a:endParaRPr lang="ru-RU" u="sng" dirty="0">
              <a:effectLst/>
            </a:endParaRPr>
          </a:p>
          <a:p>
            <a:pPr marL="36900" indent="0"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3552241"/>
              </p:ext>
            </p:extLst>
          </p:nvPr>
        </p:nvGraphicFramePr>
        <p:xfrm>
          <a:off x="905406" y="2301754"/>
          <a:ext cx="9998848" cy="415510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{D7AC3CCA-C797-4891-BE02-D94E43425B78}</a:tableStyleId>
              </a:tblPr>
              <a:tblGrid>
                <a:gridCol w="27582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6873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00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9088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1908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0595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Наименование</a:t>
                      </a:r>
                      <a:endParaRPr lang="ru-RU" sz="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NN строк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Получено для клинического использования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Число реципиентов,</a:t>
                      </a:r>
                      <a:endParaRPr lang="ru-RU" sz="8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  ( физических лиц)</a:t>
                      </a:r>
                      <a:endParaRPr lang="ru-RU" sz="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Количество перелитых </a:t>
                      </a:r>
                      <a:endParaRPr lang="ru-RU" sz="8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лекарственных препаратов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64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64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Раствор альбумина 5%, л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764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Раствор альбумина 10%, л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64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Раствор альбумина 20%, л</a:t>
                      </a:r>
                      <a:endParaRPr lang="ru-RU" sz="8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29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Иммуноглобулин человека антирезусный, доз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29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Иммуноглобулин человека антистафилококковый, доз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29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Иммуноглобулин человека нормальный, доз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 ампула= 1 доза </a:t>
                      </a:r>
                      <a:endParaRPr kumimoji="0" lang="ru-RU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 ампула= 1 доза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059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Иммуноглобулин человека нормальный, раствор для внутривенного введения, доз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1 флакон = 1 доза </a:t>
                      </a:r>
                      <a:endParaRPr lang="ru-RU" sz="1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 флакон =1доза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29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Фактор свертывания крови VIII, ME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8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Международные единицы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Международные единицы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29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200">
                          <a:effectLst/>
                        </a:rPr>
                        <a:t>Фактор свертывания крови IX, ME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200">
                          <a:effectLst/>
                        </a:rPr>
                        <a:t>9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Международные единицы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Международные единицы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7648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200" dirty="0">
                          <a:effectLst/>
                        </a:rPr>
                        <a:t>Другое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637155" algn="ctr"/>
                          <a:tab pos="5274310" algn="r"/>
                        </a:tabLst>
                      </a:pPr>
                      <a:r>
                        <a:rPr lang="ru-RU" sz="1200" dirty="0">
                          <a:effectLst/>
                        </a:rPr>
                        <a:t>10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6728" marR="56728" marT="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07568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4741" y="1229737"/>
            <a:ext cx="1018673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/>
            <a:r>
              <a:rPr lang="ru-RU" sz="1600" b="1" dirty="0"/>
              <a:t>Пояснение по графе 9 «Утилизировано» к таблице 6000  формы № 64:</a:t>
            </a:r>
            <a:endParaRPr lang="ru-RU" sz="1600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289113"/>
              </p:ext>
            </p:extLst>
          </p:nvPr>
        </p:nvGraphicFramePr>
        <p:xfrm>
          <a:off x="1044741" y="2192823"/>
          <a:ext cx="9615239" cy="3262815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4426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040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999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8112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622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6225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925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4505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74505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4424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61801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618011">
                  <a:extLst>
                    <a:ext uri="{9D8B030D-6E8A-4147-A177-3AD203B41FA5}">
                      <a16:colId xmlns:a16="http://schemas.microsoft.com/office/drawing/2014/main" val="2756696244"/>
                    </a:ext>
                  </a:extLst>
                </a:gridCol>
              </a:tblGrid>
              <a:tr h="179632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№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Наименование компонента крови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Всего утилизировано, л.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 anchor="ctr"/>
                </a:tc>
                <a:tc gridSpan="9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в т.ч. по причинам утилизации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387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Истечение срока годности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Нарушение герметичности, бой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По результатам макрооценки (изменение цвета, наличие сгустков, осадков, признаков гемолиза)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Отказ пациента от трансфузии, смерть пациента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Нарушение условий хранения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Неисправность мед. оборудования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Отвод донора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Передача на бакконтроль</a:t>
                      </a:r>
                    </a:p>
                  </a:txBody>
                  <a:tcPr marL="52616" marR="52616" marT="0" marB="0" vert="vert270" anchor="ctr"/>
                </a:tc>
                <a:tc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Другое</a:t>
                      </a:r>
                    </a:p>
                  </a:txBody>
                  <a:tcPr marL="52616" marR="52616" marT="0" marB="0" vert="vert27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32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 marL="0" indent="0"/>
                      <a:endParaRPr lang="ru-RU" sz="800" dirty="0">
                        <a:solidFill>
                          <a:srgbClr val="00A3D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68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 marL="0" indent="0"/>
                      <a:endParaRPr lang="ru-RU" sz="800" dirty="0">
                        <a:solidFill>
                          <a:srgbClr val="00A3D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46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 marL="0" indent="0"/>
                      <a:r>
                        <a:rPr lang="ru-RU" sz="1100" dirty="0">
                          <a:effectLst/>
                        </a:rPr>
                        <a:t> </a:t>
                      </a:r>
                      <a:endParaRPr lang="ru-RU" sz="800" dirty="0">
                        <a:solidFill>
                          <a:srgbClr val="00A3D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796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Всего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2616" marR="52616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39866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4741" y="1380739"/>
            <a:ext cx="1018673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Пояснение по строке 10 «Другое»  таблицы 6100  формы №64:</a:t>
            </a:r>
            <a:endParaRPr lang="ru-RU" sz="16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44741" y="2346406"/>
          <a:ext cx="9152023" cy="188264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{D7AC3CCA-C797-4891-BE02-D94E43425B78}</a:tableStyleId>
              </a:tblPr>
              <a:tblGrid>
                <a:gridCol w="10368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376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242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047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4848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099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>
                          <a:effectLst/>
                        </a:rPr>
                        <a:t>№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>
                          <a:effectLst/>
                        </a:rPr>
                        <a:t>Наименование лекарственных препаратов, полученных из плазмы крови человека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Получено для клинического использования</a:t>
                      </a:r>
                      <a:endParaRPr lang="ru-RU" sz="14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Число реципиентов, чел.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Количество перелитых лекарственных препаратов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…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00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Всего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5788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4741" y="1338794"/>
            <a:ext cx="101867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Общее число реципиентов – физических лиц, которым в отчетном году проводились трансфузии компонентов донорской крови (без дублирования при всех госпитализациях в течение отчетного года).</a:t>
            </a:r>
            <a:endParaRPr lang="ru-RU" sz="1600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614445" y="2490200"/>
          <a:ext cx="6388100" cy="347345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29390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490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47345">
                <a:tc>
                  <a:txBody>
                    <a:bodyPr/>
                    <a:lstStyle/>
                    <a:p>
                      <a:pPr marL="457200"/>
                      <a:r>
                        <a:rPr lang="ru-RU" sz="1400" dirty="0">
                          <a:effectLst/>
                        </a:rPr>
                        <a:t>Число реципиентов, чел.</a:t>
                      </a:r>
                      <a:endParaRPr lang="ru-RU" sz="1000" dirty="0">
                        <a:solidFill>
                          <a:srgbClr val="00A3D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457200"/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rgbClr val="00A3DA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44741" y="2945739"/>
            <a:ext cx="101867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/>
              <a:t>Таблица с информацией о медицинской организации, осуществляющей клиническое использование донорской крови и ее компонентов:</a:t>
            </a:r>
            <a:endParaRPr lang="ru-RU" sz="16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044741" y="3746901"/>
          <a:ext cx="10048376" cy="2586038"/>
        </p:xfrm>
        <a:graphic>
          <a:graphicData uri="http://schemas.openxmlformats.org/drawingml/2006/table">
            <a:tbl>
              <a:tblPr firstRow="1" firstCol="1" bandRow="1">
                <a:tableStyleId>{D7AC3CCA-C797-4891-BE02-D94E43425B78}</a:tableStyleId>
              </a:tblPr>
              <a:tblGrid>
                <a:gridCol w="4999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53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76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384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310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496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3089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7145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№ п/п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Учредитель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Наименование юридического лица (медицинской организации), осуществляющего клиническое использование донорской крови и ее компонентов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Реквизиты лицензии на трансфузиологию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ФИО (полностью) руководителя медицинской организации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Контактные данные руководителя медицинской организации (телефон, эл. почта)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Сведения о предоставлении данных по форме 64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(да/нет)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68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68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68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…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42903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effectLst/>
              </a:rPr>
              <a:t>Форма 30</a:t>
            </a:r>
            <a:r>
              <a:rPr lang="en-US" sz="2400" b="1" dirty="0">
                <a:effectLst/>
              </a:rPr>
              <a:t> </a:t>
            </a:r>
            <a:br>
              <a:rPr lang="en-US" sz="2400" b="1" dirty="0">
                <a:effectLst/>
              </a:rPr>
            </a:br>
            <a:r>
              <a:rPr lang="ru-RU" sz="2400" b="1" dirty="0">
                <a:effectLst/>
              </a:rPr>
              <a:t>таблица 3200 </a:t>
            </a:r>
            <a:r>
              <a:rPr lang="ru-RU" sz="2400" b="1" dirty="0" err="1">
                <a:effectLst/>
              </a:rPr>
              <a:t>Трансфузионная</a:t>
            </a:r>
            <a:r>
              <a:rPr lang="ru-RU" sz="2400" b="1" dirty="0">
                <a:effectLst/>
              </a:rPr>
              <a:t> помощь</a:t>
            </a:r>
            <a:endParaRPr lang="ru-RU" sz="2400" dirty="0"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4293" y="1602298"/>
            <a:ext cx="8946541" cy="4646102"/>
          </a:xfrm>
        </p:spPr>
        <p:txBody>
          <a:bodyPr/>
          <a:lstStyle/>
          <a:p>
            <a:pPr marL="36900" indent="0">
              <a:buNone/>
            </a:pPr>
            <a:r>
              <a:rPr lang="ru-RU" sz="1200" dirty="0">
                <a:effectLst/>
              </a:rPr>
              <a:t>(</a:t>
            </a:r>
            <a:r>
              <a:rPr lang="en-US" sz="1200" dirty="0">
                <a:effectLst/>
              </a:rPr>
              <a:t>32</a:t>
            </a:r>
            <a:r>
              <a:rPr lang="ru-RU" sz="1200" dirty="0">
                <a:effectLst/>
              </a:rPr>
              <a:t>00) 													Коды по ОКЕИ: литр - </a:t>
            </a:r>
            <a:r>
              <a:rPr lang="ru-RU" sz="1200" u="sng" dirty="0">
                <a:effectLst/>
                <a:hlinkClick r:id="rId2" tooltip="&quot;ОК 015-94 (МК 002-97). Общероссийский классификатор единиц измерения&quot; (утв. Постановлением Госстандарта России от 26.12.1994 N 366) (ред. от 11.11.2020){КонсультантПлюс}"/>
              </a:rPr>
              <a:t>112</a:t>
            </a:r>
            <a:r>
              <a:rPr lang="ru-RU" sz="1200" dirty="0">
                <a:effectLst/>
              </a:rPr>
              <a:t>, единица – </a:t>
            </a:r>
            <a:r>
              <a:rPr lang="ru-RU" sz="1200" u="sng" dirty="0">
                <a:effectLst/>
                <a:hlinkClick r:id="rId3" tooltip="&quot;ОК 015-94 (МК 002-97). Общероссийский классификатор единиц измерения&quot; (утв. Постановлением Госстандарта России от 26.12.1994 N 366) (ред. от 11.11.2020){КонсультантПлюс}"/>
              </a:rPr>
              <a:t>642</a:t>
            </a:r>
            <a:r>
              <a:rPr lang="ru-RU" sz="1200" u="sng" dirty="0">
                <a:effectLst/>
              </a:rPr>
              <a:t>,</a:t>
            </a:r>
            <a:r>
              <a:rPr lang="ru-RU" sz="1200" dirty="0">
                <a:effectLst/>
              </a:rPr>
              <a:t> литр </a:t>
            </a:r>
            <a:r>
              <a:rPr lang="ru-RU" sz="1200" dirty="0">
                <a:effectLst/>
                <a:sym typeface="Symbol" panose="05050102010706020507" pitchFamily="18" charset="2"/>
              </a:rPr>
              <a:t></a:t>
            </a:r>
            <a:r>
              <a:rPr lang="ru-RU" sz="1200" dirty="0">
                <a:effectLst/>
              </a:rPr>
              <a:t> </a:t>
            </a:r>
            <a:r>
              <a:rPr lang="ru-RU" sz="1200" u="sng" dirty="0">
                <a:effectLst/>
              </a:rPr>
              <a:t>112</a:t>
            </a:r>
          </a:p>
          <a:p>
            <a:pPr marL="36900" indent="0">
              <a:buNone/>
            </a:pPr>
            <a:endParaRPr lang="ru-RU" u="sng" dirty="0">
              <a:effectLst/>
            </a:endParaRPr>
          </a:p>
          <a:p>
            <a:pPr marL="3690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076697"/>
              </p:ext>
            </p:extLst>
          </p:nvPr>
        </p:nvGraphicFramePr>
        <p:xfrm>
          <a:off x="913795" y="2189056"/>
          <a:ext cx="9998847" cy="348984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{D7AC3CCA-C797-4891-BE02-D94E43425B78}</a:tableStyleId>
              </a:tblPr>
              <a:tblGrid>
                <a:gridCol w="23557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959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797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077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897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6980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2779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Транфузионные</a:t>
                      </a:r>
                      <a:r>
                        <a:rPr lang="ru-RU" sz="1400" dirty="0">
                          <a:effectLst/>
                        </a:rPr>
                        <a:t> средства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№ </a:t>
                      </a:r>
                      <a:r>
                        <a:rPr lang="ru-RU" sz="1400" dirty="0" err="1">
                          <a:effectLst/>
                        </a:rPr>
                        <a:t>стро-ки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Число пациентов, чел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Число переливаний, ед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Перелито трансфузионных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средств,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л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Число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посттранс-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фузионных осложнений, ед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87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6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85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Консервированная кровь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Не заполняется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Не заполняется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Не заполняется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85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Эритроцитсодержащие среды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2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87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Плазма всех видов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3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85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Концентрат тромбоцитов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4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87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effectLst/>
                        </a:rPr>
                        <a:t>Аутогемотрансфузии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</a:rPr>
                        <a:t>5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Mongolian Baiti" panose="03000500000000000000" pitchFamily="66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888332" y="5761380"/>
            <a:ext cx="1000024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/>
              <a:t>Таблицу 5600  формы №64  «</a:t>
            </a:r>
            <a:r>
              <a:rPr lang="x-none" sz="1600" b="1" dirty="0"/>
              <a:t>Аппараты и оборудование </a:t>
            </a:r>
            <a:r>
              <a:rPr lang="ru-RU" sz="1600" b="1" dirty="0"/>
              <a:t>службы переливания крови» медицинские организации не заполняют.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7089114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br>
              <a:rPr lang="ru-RU" sz="2400" dirty="0">
                <a:effectLst/>
              </a:rPr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36900" indent="0">
              <a:buNone/>
            </a:pPr>
            <a:r>
              <a:rPr lang="ru-RU" sz="1200" b="1" dirty="0">
                <a:effectLst/>
              </a:rPr>
              <a:t>Данные по таблице 6000 формы  № 64 должны быть равны данным по таблице 3200 формы  № 30 в следующих строках и графах: </a:t>
            </a:r>
            <a:endParaRPr lang="ru-RU" sz="1200" dirty="0">
              <a:effectLst/>
            </a:endParaRPr>
          </a:p>
          <a:p>
            <a:pPr marL="36900" indent="0">
              <a:buNone/>
            </a:pPr>
            <a:r>
              <a:rPr lang="ru-RU" sz="1200" b="1" dirty="0" err="1">
                <a:effectLst/>
              </a:rPr>
              <a:t>Эритроцитсодержащие</a:t>
            </a:r>
            <a:r>
              <a:rPr lang="ru-RU" sz="1200" b="1" dirty="0">
                <a:effectLst/>
              </a:rPr>
              <a:t> среды</a:t>
            </a:r>
            <a:r>
              <a:rPr lang="ru-RU" sz="1200" dirty="0">
                <a:effectLst/>
              </a:rPr>
              <a:t>: </a:t>
            </a:r>
          </a:p>
          <a:p>
            <a:pPr marL="36900" indent="0">
              <a:buNone/>
            </a:pPr>
            <a:r>
              <a:rPr lang="ru-RU" sz="1200" dirty="0">
                <a:effectLst/>
              </a:rPr>
              <a:t>► Форма  №64, таблица 6000, графа 6, сумма строк 3 – 9, 24 – 25 = форма  №30, таблица 3200, графа 4, строка 2 </a:t>
            </a:r>
          </a:p>
          <a:p>
            <a:pPr marL="36900" indent="0">
              <a:buNone/>
            </a:pPr>
            <a:r>
              <a:rPr lang="ru-RU" sz="1200" dirty="0">
                <a:effectLst/>
              </a:rPr>
              <a:t>► Форма  №64, таблица 6000, графа 8, сумма строк 3 – 9, 24 – 25 = форма  №30, таблица 3200, графа 5, строка 2 </a:t>
            </a:r>
          </a:p>
          <a:p>
            <a:pPr marL="36900" indent="0">
              <a:buNone/>
            </a:pPr>
            <a:r>
              <a:rPr lang="ru-RU" sz="1200" b="1" dirty="0">
                <a:effectLst/>
              </a:rPr>
              <a:t>Концентрат тромбоцитов</a:t>
            </a:r>
            <a:r>
              <a:rPr lang="ru-RU" sz="1200" dirty="0">
                <a:effectLst/>
              </a:rPr>
              <a:t>: </a:t>
            </a:r>
          </a:p>
          <a:p>
            <a:pPr marL="36900" indent="0">
              <a:buNone/>
            </a:pPr>
            <a:r>
              <a:rPr lang="ru-RU" sz="1200" dirty="0">
                <a:effectLst/>
              </a:rPr>
              <a:t>► Форма  №64, таблица 6000, графа 6, сумма строк 10 – 19, 26 = форма  №30, таблица 3200, графа 4,</a:t>
            </a:r>
          </a:p>
          <a:p>
            <a:pPr marL="36900" indent="0">
              <a:buNone/>
            </a:pPr>
            <a:r>
              <a:rPr lang="ru-RU" sz="1200" dirty="0">
                <a:effectLst/>
              </a:rPr>
              <a:t> строка 4 </a:t>
            </a:r>
          </a:p>
          <a:p>
            <a:pPr marL="36900" indent="0">
              <a:buNone/>
            </a:pPr>
            <a:r>
              <a:rPr lang="ru-RU" sz="1200" dirty="0">
                <a:effectLst/>
              </a:rPr>
              <a:t>► Форма №64, таблица 6000, графа 8, сумма строк 10 – 19, 26 = форма  №30, таблица 3200, графа 5, </a:t>
            </a:r>
          </a:p>
          <a:p>
            <a:pPr marL="36900" indent="0">
              <a:buNone/>
            </a:pPr>
            <a:r>
              <a:rPr lang="ru-RU" sz="1200" dirty="0">
                <a:effectLst/>
              </a:rPr>
              <a:t>строка 4 </a:t>
            </a:r>
          </a:p>
          <a:p>
            <a:pPr marL="36900" indent="0">
              <a:buNone/>
            </a:pPr>
            <a:r>
              <a:rPr lang="ru-RU" sz="1200" b="1" dirty="0">
                <a:effectLst/>
              </a:rPr>
              <a:t>Плазма всех видов</a:t>
            </a:r>
            <a:r>
              <a:rPr lang="ru-RU" sz="1200" dirty="0">
                <a:effectLst/>
              </a:rPr>
              <a:t>: </a:t>
            </a:r>
          </a:p>
          <a:p>
            <a:pPr marL="36900" indent="0">
              <a:buNone/>
            </a:pPr>
            <a:r>
              <a:rPr lang="ru-RU" sz="1200" dirty="0">
                <a:effectLst/>
              </a:rPr>
              <a:t>► Форма  №64, таблица 6000, графа 6, сумма строк 20 – 22, 27 – 30 = форма  №30, таблица 3200, графа 4, строка 3 </a:t>
            </a:r>
          </a:p>
          <a:p>
            <a:pPr marL="36900" indent="0">
              <a:buNone/>
            </a:pPr>
            <a:r>
              <a:rPr lang="ru-RU" sz="1200" dirty="0">
                <a:effectLst/>
              </a:rPr>
              <a:t>► Форма  №64, таблица 6000, графа 8, сумма строк 20 – 22, 27 – 30 = форма № 30, таблица 3200, графа 5, строка 3 </a:t>
            </a:r>
          </a:p>
          <a:p>
            <a:pPr marL="36900" indent="0">
              <a:buNone/>
            </a:pPr>
            <a:endParaRPr lang="ru-RU" sz="1200" b="1" dirty="0"/>
          </a:p>
        </p:txBody>
      </p:sp>
    </p:spTree>
    <p:extLst>
      <p:ext uri="{BB962C8B-B14F-4D97-AF65-F5344CB8AC3E}">
        <p14:creationId xmlns:p14="http://schemas.microsoft.com/office/powerpoint/2010/main" val="3919106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effectLst/>
              </a:rPr>
              <a:t>Отчет о гемотрансфузионной терапии за год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36900" indent="0">
              <a:buNone/>
            </a:pPr>
            <a:r>
              <a:rPr lang="en-US" sz="2300" dirty="0">
                <a:effectLst/>
              </a:rPr>
              <a:t>I </a:t>
            </a:r>
            <a:r>
              <a:rPr lang="ru-RU" sz="2300" dirty="0">
                <a:effectLst/>
              </a:rPr>
              <a:t>Паспортная часть: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Наименование  МО_________________________________________________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Адрес_____________________________________________________________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ФИО и телефон главного врача_______________________________________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ФИО врача </a:t>
            </a:r>
            <a:r>
              <a:rPr lang="ru-RU" dirty="0" err="1">
                <a:effectLst/>
              </a:rPr>
              <a:t>трансфузиолога</a:t>
            </a:r>
            <a:r>
              <a:rPr lang="ru-RU" dirty="0">
                <a:effectLst/>
              </a:rPr>
              <a:t>, ответственного за переливание крови. 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                                                                                                                                    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№ приказа и дата назначения ответственным за переливание крови в  МО______________________________________________________________</a:t>
            </a:r>
          </a:p>
          <a:p>
            <a:pPr marL="36900" indent="0">
              <a:buNone/>
            </a:pPr>
            <a:r>
              <a:rPr lang="ru-RU" dirty="0" err="1">
                <a:effectLst/>
              </a:rPr>
              <a:t>Специальность________________________Стаж</a:t>
            </a:r>
            <a:r>
              <a:rPr lang="ru-RU" dirty="0">
                <a:effectLst/>
              </a:rPr>
              <a:t> работы__________________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Когда и где проходил первичную переподготовку по трансфузиологии______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__________________________________________________________________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Стаж работы ответственным за переливание крови_______________________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Количество врачей, допущенных к переливанию крови____________________</a:t>
            </a:r>
          </a:p>
          <a:p>
            <a:pPr marL="36900" indent="0">
              <a:buNone/>
            </a:pPr>
            <a:r>
              <a:rPr lang="ru-RU" dirty="0">
                <a:effectLst/>
              </a:rPr>
              <a:t>№ и дата приказа о допуске___________________________________________</a:t>
            </a:r>
          </a:p>
        </p:txBody>
      </p:sp>
    </p:spTree>
    <p:extLst>
      <p:ext uri="{BB962C8B-B14F-4D97-AF65-F5344CB8AC3E}">
        <p14:creationId xmlns:p14="http://schemas.microsoft.com/office/powerpoint/2010/main" val="21231627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5A2F9111-B2DB-470C-BA56-608F9B658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280</TotalTime>
  <Words>1415</Words>
  <Application>Microsoft Office PowerPoint</Application>
  <PresentationFormat>Широкоэкранный</PresentationFormat>
  <Paragraphs>326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Calibri</vt:lpstr>
      <vt:lpstr>Century Gothic</vt:lpstr>
      <vt:lpstr>Comic Sans MS</vt:lpstr>
      <vt:lpstr>Symbol</vt:lpstr>
      <vt:lpstr>Times New Roman</vt:lpstr>
      <vt:lpstr>Wingdings 3</vt:lpstr>
      <vt:lpstr>Ион</vt:lpstr>
      <vt:lpstr>Годовой отчет  по трансфузиологии     2025 г.</vt:lpstr>
      <vt:lpstr>         Представляемые формы:</vt:lpstr>
      <vt:lpstr>6.2. КЛИНИЧЕСКОЕ ИСПОЛЬЗОВАНИЕ ЛЕКАРСТВЕННЫХ ПРЕПАРАТОВ, ПОЛУЧЕННЫХ ИЗ ПЛАЗМЫ КРОВИ ЧЕЛОВЕКА  (заполнять в строго указанных единицах измерения)</vt:lpstr>
      <vt:lpstr>Презентация PowerPoint</vt:lpstr>
      <vt:lpstr>Презентация PowerPoint</vt:lpstr>
      <vt:lpstr>Презентация PowerPoint</vt:lpstr>
      <vt:lpstr>Форма 30  таблица 3200 Трансфузионная помощь</vt:lpstr>
      <vt:lpstr> </vt:lpstr>
      <vt:lpstr>Отчет о гемотрансфузионной терапии за год</vt:lpstr>
      <vt:lpstr>Отчет о гемотрансфузионной терапии за год</vt:lpstr>
      <vt:lpstr>Отчет о гемотрансфузионной терапии за год</vt:lpstr>
      <vt:lpstr>Отчет о гемотрансфузионной терапии за год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Годовой отчет по трансфузиологии     2022 г.</dc:title>
  <dc:creator>Пользователь</dc:creator>
  <cp:lastModifiedBy>nachmed</cp:lastModifiedBy>
  <cp:revision>29</cp:revision>
  <cp:lastPrinted>2024-12-10T01:25:26Z</cp:lastPrinted>
  <dcterms:created xsi:type="dcterms:W3CDTF">2022-12-14T12:40:09Z</dcterms:created>
  <dcterms:modified xsi:type="dcterms:W3CDTF">2025-12-17T02:55:48Z</dcterms:modified>
</cp:coreProperties>
</file>